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59" r:id="rId5"/>
    <p:sldId id="267" r:id="rId6"/>
    <p:sldId id="261" r:id="rId7"/>
    <p:sldId id="262" r:id="rId8"/>
    <p:sldId id="268" r:id="rId9"/>
    <p:sldId id="269" r:id="rId10"/>
    <p:sldId id="270" r:id="rId11"/>
    <p:sldId id="271" r:id="rId12"/>
    <p:sldId id="257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CBCF3-90CC-6F74-F51D-F45309D7D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65965-DE78-C982-A665-598FFAA52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8034A-926D-9D04-156B-9DB4878AB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84422-9E16-05D8-3FD1-64AB60B9B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042D8-4C8A-9A8B-8383-1685B7070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7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F2B9-F534-F5C0-CA5C-8FFA26103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725770-DE45-8CBF-CA34-30D7183959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5BEC5-2428-D69A-31B7-DDC5952D6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8E41A-8B1A-0E2A-37B0-B17BA27B1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89D14-FD28-32BF-5341-868F95894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2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53B735-D805-2A1A-80DC-BB83AD14B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61EFD-2858-7EB2-996F-8F9AE22C7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F0532-AE89-643F-BB39-4ABB1CAED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E033-6B83-BDA4-808E-D4C617025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A18D55-4E7A-B6D2-24FF-9E1A4C84C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6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98E18-6ABD-19F1-265C-DBD0E42AD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B9526-28D4-407A-7ACC-7ECADCA4D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89617-0700-320A-8AC2-75B6EE6A5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B62EE-051D-694D-02E2-89F392491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D7B73-D3ED-187F-B6F6-9CAB80DEE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6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E8F32-C32E-6268-698C-7FA4C5D02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7D0795-82A0-1ED8-9DEC-99CA8A172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0991B-0751-8D18-9F67-C330DAD6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C9175-DB5B-EF21-9F18-FADCA13F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88262-CB77-290D-FA2D-EF44FF1AB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57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B77E2-A3C7-4CB1-3DEE-532A435E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96468-999D-E89A-24EA-A04E45E10B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F6A12-6BC3-A5D4-8E06-4FC21D74C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8152F-0E42-B3A2-A8CB-AA17C2171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B31E44-F982-F9A8-461A-E6B0F6CBC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6578F-4DF5-5B02-5B40-1B29A05A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8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78FCA-0BAE-70A2-CBCE-5822BA2F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B27BB-8762-1356-4DED-6E39527A9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985026-B033-A0D1-4AA6-C3D084BFF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8BA52-CFEA-42EF-0EC5-013E076A1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D8ED69-9085-8708-D6EF-BF26631C0D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C0376B-E6DE-D358-1F7C-4024616DE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FD6C4E-5BC8-B02B-3645-E0E6F3A81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69298A-B1AE-6758-82C1-B688DF5BE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6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4B7A0-1DBC-A5A5-E00B-D730C522C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8922FC-AAC9-2A07-3490-90D0347A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2C5B3-8BCF-A375-6106-59849B654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1BC52D-3A53-9EE5-B3B5-EBFB2DD6E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01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3D925D-7D3D-3524-C3E6-1E44AAA9C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98C62D-E953-2DA7-B5A8-DFAE0F99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8A6DF-5DD7-5632-5619-30621C7F5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2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A8BF4-8AAA-20BF-EEB3-BB7E41A39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CE742-C2ED-B5B3-643B-71EDCB573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6B5DF1-5B85-CDF2-1E61-19DCB6746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304A5F-24BE-D909-0DFF-FBFCC0209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49787-58FC-D4D7-C6A8-416AB95A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5867F-856B-E61C-A2AD-9B917059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5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3C1E2-7396-3FB3-0143-6FD51A42D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34A547-39E6-DD96-3735-E8DF59E64D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B2238-96A6-9B55-A42C-BA0E2159C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B8848-9176-3937-451A-D5EF55B2B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7E8CA1-A4C6-AD68-13A7-FFAE9AEA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BF618-2605-6902-F9B6-2B5AC167B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3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4BD19C-D613-E98F-BD2D-692578516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5398F5-46EF-EB69-90AD-91DB99284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54FAA-5E88-40DD-736B-707759DF8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3BBED-41E1-4635-B629-DAC2A3E42A54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8E64E-6727-5835-DCC0-B63DEC7EA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92FBCA-BC9F-B707-039B-953BA9CB7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8E2C6-E6E4-4FF5-8363-1978AA4BF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79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52C2F-1338-9373-6281-A43586C243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Deriving induction principles using parametricity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6B6CE-6414-E258-6DBE-6337FE91B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9842"/>
            <a:ext cx="9144000" cy="1655762"/>
          </a:xfrm>
        </p:spPr>
        <p:txBody>
          <a:bodyPr/>
          <a:lstStyle/>
          <a:p>
            <a:r>
              <a:rPr lang="en-US" dirty="0"/>
              <a:t>Tomas </a:t>
            </a:r>
            <a:r>
              <a:rPr lang="en-US" dirty="0" err="1"/>
              <a:t>Vallejos</a:t>
            </a:r>
            <a:endParaRPr lang="en-US" dirty="0"/>
          </a:p>
          <a:p>
            <a:r>
              <a:rPr lang="en-US" dirty="0"/>
              <a:t>CC7125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B02E9B-3647-89CF-E7CE-EC681FD19E77}"/>
                  </a:ext>
                </a:extLst>
              </p:cNvPr>
              <p:cNvSpPr txBox="1"/>
              <p:nvPr/>
            </p:nvSpPr>
            <p:spPr>
              <a:xfrm>
                <a:off x="170329" y="592396"/>
                <a:ext cx="11851342" cy="37702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239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900" b="0" i="1" dirty="0" smtClean="0">
                              <a:latin typeface="Cambria Math" panose="02040503050406030204" pitchFamily="18" charset="0"/>
                            </a:rPr>
                            <m:t>             </m:t>
                          </m:r>
                        </m:e>
                      </m:d>
                    </m:oMath>
                  </m:oMathPara>
                </a14:m>
                <a:endParaRPr lang="en-US" sz="239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B02E9B-3647-89CF-E7CE-EC681FD19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29" y="592396"/>
                <a:ext cx="11851342" cy="3770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932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5E07-331D-FFE0-DA59-289A6FA2C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induction principles using parametricity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826A75A-8108-9D10-261F-BA07A1B41B3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1" y="1696011"/>
                <a:ext cx="4781550" cy="484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𝑙𝑖𝑠𝑡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𝑇𝑦𝑝𝑒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𝑙𝑖𝑠𝑡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𝑇𝑦𝑝𝑒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7826A75A-8108-9D10-261F-BA07A1B41B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1" y="1696011"/>
                <a:ext cx="4781550" cy="4844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52C637-5855-CE6F-9201-945D5FDB3C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2730" y="1999796"/>
                <a:ext cx="5532345" cy="484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𝑛𝑖𝑙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∀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𝑙𝑖𝑠𝑡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𝑛𝑖𝑙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E252C637-5855-CE6F-9201-945D5FDB3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730" y="1999796"/>
                <a:ext cx="5532345" cy="4844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1721B46-9CB7-4404-E4E2-C56CF500E7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2250142" y="2330460"/>
                <a:ext cx="11927541" cy="8960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𝑐𝑜𝑛𝑠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∀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d>
                            <m:dPr>
                              <m:begChr m:val="⟦"/>
                              <m:endChr m:val="⟧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b="0" dirty="0"/>
                  <a:t>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𝑙𝑖𝑠𝑡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⟦"/>
                            <m:endChr m:val="⟧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d>
                          <m:dPr>
                            <m:begChr m:val="⟦"/>
                            <m:endChr m:val="⟧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𝑙𝑖𝑠𝑡</m:t>
                            </m:r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begChr m:val="⟦"/>
                            <m:endChr m:val="⟧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begChr m:val="⟦"/>
                        <m:endChr m:val="⟧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𝑙𝑖𝑠𝑡</m:t>
                        </m:r>
                      </m:e>
                    </m:d>
                    <m:r>
                      <a:rPr lang="en-US" sz="18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⟦"/>
                        <m:endChr m:val="⟧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𝑐𝑜𝑛𝑠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8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1721B46-9CB7-4404-E4E2-C56CF500E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250142" y="2330460"/>
                <a:ext cx="11927541" cy="89602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6921C44-D9B5-6715-9DDF-A3FBE59C94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45" y="3429000"/>
            <a:ext cx="10848109" cy="2556697"/>
          </a:xfrm>
          <a:prstGeom prst="rect">
            <a:avLst/>
          </a:prstGeom>
        </p:spPr>
      </p:pic>
      <p:pic>
        <p:nvPicPr>
          <p:cNvPr id="9" name="Picture 8" descr="Chart, box and whisker chart&#10;&#10;Description automatically generated">
            <a:extLst>
              <a:ext uri="{FF2B5EF4-FFF2-40B4-BE49-F238E27FC236}">
                <a16:creationId xmlns:a16="http://schemas.microsoft.com/office/drawing/2014/main" id="{AE3B2EFA-8827-A44C-AEFA-E02FDC341F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45" y="3437846"/>
            <a:ext cx="11117479" cy="156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133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9E031-C45B-489B-6281-55E87BEC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induction principles using parametricity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B5A628E-3421-0530-67BF-1DDE9B5517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34" y="2986487"/>
            <a:ext cx="10250330" cy="1247949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F09BE68-8758-EAD3-A373-7B460F9705E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696011"/>
                <a:ext cx="5257799" cy="484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𝑟𝑡𝑟𝑒𝑒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𝑇𝑦𝑝𝑒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sz="180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𝑟𝑡𝑟𝑒𝑒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𝑇𝑦𝑝𝑒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F09BE68-8758-EAD3-A373-7B460F9705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96011"/>
                <a:ext cx="5257799" cy="4844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BD87535-7FC3-D6F1-3CC6-C610F76D79E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8940" y="1999796"/>
                <a:ext cx="8827435" cy="484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𝐿𝑒𝑎𝑓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∀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(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: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),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𝑟𝑡𝑟𝑒𝑒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𝐿𝑒𝑎𝑓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6BD87535-7FC3-D6F1-3CC6-C610F76D79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40" y="1999796"/>
                <a:ext cx="8827435" cy="4844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C5E25B24-CB9F-2366-9DF3-AF8D96A50FC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3926545" y="2250968"/>
                <a:ext cx="13482920" cy="8960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𝑇𝑟𝑒𝑒</m:t>
                          </m:r>
                        </m:e>
                      </m:d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∀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b="0" dirty="0"/>
                  <a:t>                                               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𝑙𝑖𝑠𝑡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𝑟𝑡𝑟𝑒𝑒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⟦"/>
                            <m:endChr m:val="⟧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𝑙</m:t>
                            </m:r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d>
                          <m:dPr>
                            <m:begChr m:val="⟦"/>
                            <m:endChr m:val="⟧"/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𝑙𝑖𝑠𝑡</m:t>
                            </m:r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⟦"/>
                                <m:endChr m:val="⟧"/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𝑟𝑡𝑟𝑒𝑒</m:t>
                                </m:r>
                              </m:e>
                            </m:d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d>
                              <m:dPr>
                                <m:begChr m:val="⟦"/>
                                <m:endChr m:val="⟧"/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</m:e>
                        </m:d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⟦"/>
                        <m:endChr m:val="⟧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𝑟𝑡𝑟𝑒𝑒</m:t>
                        </m:r>
                      </m:e>
                    </m:d>
                    <m:r>
                      <a:rPr lang="en-US" sz="180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⟦"/>
                        <m:endChr m:val="⟧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𝑇𝑟𝑒𝑒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800" dirty="0"/>
              </a:p>
            </p:txBody>
          </p:sp>
        </mc:Choice>
        <mc:Fallback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C5E25B24-CB9F-2366-9DF3-AF8D96A50F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926545" y="2250968"/>
                <a:ext cx="13482920" cy="8960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23ED65BF-6049-7EE8-1C19-F878009047B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10261"/>
            <a:ext cx="10783805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11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FDF01-3DBB-5F25-69D7-576DBF6E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6BB1C-C7BE-79EF-3E99-F10AED839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[1]: Jean-Philippe </a:t>
            </a:r>
            <a:r>
              <a:rPr lang="en-US" dirty="0" err="1"/>
              <a:t>Bernardy</a:t>
            </a:r>
            <a:r>
              <a:rPr lang="en-US" dirty="0"/>
              <a:t>, </a:t>
            </a:r>
            <a:r>
              <a:rPr lang="en-US" dirty="0" err="1"/>
              <a:t>Patrik</a:t>
            </a:r>
            <a:r>
              <a:rPr lang="en-US" dirty="0"/>
              <a:t> Jansson, Ross Paterson: Parametricity and dependent types. ICFP 2010: 345-356</a:t>
            </a:r>
          </a:p>
          <a:p>
            <a:r>
              <a:rPr lang="en-US" dirty="0"/>
              <a:t>[2]: Enrico </a:t>
            </a:r>
            <a:r>
              <a:rPr lang="en-US" dirty="0" err="1"/>
              <a:t>Tassi</a:t>
            </a:r>
            <a:r>
              <a:rPr lang="en-US" dirty="0"/>
              <a:t>: Deriving Proved Equality Tests in Coq-</a:t>
            </a:r>
            <a:r>
              <a:rPr lang="en-US" dirty="0" err="1"/>
              <a:t>Elpi</a:t>
            </a:r>
            <a:r>
              <a:rPr lang="en-US" dirty="0"/>
              <a:t>: Stronger Induction Principles for Containers in Coq. ITP 2019: 29:1-29:18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8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52C2F-1338-9373-6281-A43586C243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Deriving induction principles using parametricity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6B6CE-6414-E258-6DBE-6337FE91B9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09842"/>
            <a:ext cx="9144000" cy="1655762"/>
          </a:xfrm>
        </p:spPr>
        <p:txBody>
          <a:bodyPr/>
          <a:lstStyle/>
          <a:p>
            <a:r>
              <a:rPr lang="en-US" dirty="0"/>
              <a:t>Tomas </a:t>
            </a:r>
            <a:r>
              <a:rPr lang="en-US" dirty="0" err="1"/>
              <a:t>Vallejos</a:t>
            </a:r>
            <a:endParaRPr lang="en-US" dirty="0"/>
          </a:p>
          <a:p>
            <a:r>
              <a:rPr lang="en-US" dirty="0"/>
              <a:t>CC7125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B02E9B-3647-89CF-E7CE-EC681FD19E77}"/>
                  </a:ext>
                </a:extLst>
              </p:cNvPr>
              <p:cNvSpPr txBox="1"/>
              <p:nvPr/>
            </p:nvSpPr>
            <p:spPr>
              <a:xfrm>
                <a:off x="170329" y="592396"/>
                <a:ext cx="11851342" cy="37702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239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3900" b="0" i="1" dirty="0" smtClean="0">
                              <a:latin typeface="Cambria Math" panose="02040503050406030204" pitchFamily="18" charset="0"/>
                            </a:rPr>
                            <m:t>             </m:t>
                          </m:r>
                        </m:e>
                      </m:d>
                    </m:oMath>
                  </m:oMathPara>
                </a14:m>
                <a:endParaRPr lang="en-US" sz="239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9B02E9B-3647-89CF-E7CE-EC681FD19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329" y="592396"/>
                <a:ext cx="11851342" cy="3770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9880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83D33-F1EE-A23D-2E64-546A8ADC0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8359-CFB4-558F-5299-E25CF85F0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Induction principles.</a:t>
            </a:r>
          </a:p>
          <a:p>
            <a:r>
              <a:rPr lang="en-US" dirty="0"/>
              <a:t>Parametricity translation.</a:t>
            </a:r>
          </a:p>
          <a:p>
            <a:r>
              <a:rPr lang="en-US" dirty="0"/>
              <a:t>Derive induction principles using the parametricity translation.</a:t>
            </a:r>
          </a:p>
          <a:p>
            <a:r>
              <a:rPr lang="en-US" dirty="0"/>
              <a:t>Challenges.</a:t>
            </a:r>
          </a:p>
          <a:p>
            <a:endParaRPr lang="en-US" dirty="0"/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66C1C122-B56E-8ED0-F57B-FAED023097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3906" y="612321"/>
            <a:ext cx="979894" cy="97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645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66E5-E583-F5B1-5EBE-755663231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46B9F-293E-BB5D-E172-73D5C8EAB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Study of correct reasoning.</a:t>
            </a:r>
          </a:p>
          <a:p>
            <a:r>
              <a:rPr lang="en-US" dirty="0"/>
              <a:t>Proof assistants.</a:t>
            </a:r>
          </a:p>
          <a:p>
            <a:r>
              <a:rPr lang="en-US" dirty="0"/>
              <a:t>Reasoning with inductive types.</a:t>
            </a:r>
          </a:p>
          <a:p>
            <a:endParaRPr lang="en-US" dirty="0"/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AE524234-9689-BFFF-2727-E1DBE2210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648" y="681037"/>
            <a:ext cx="1099152" cy="109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709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EF26-7D09-F8FE-FB69-81781A78D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15F97-E45E-9963-AB81-F2031EBB0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Proving a certain property holds.</a:t>
            </a:r>
          </a:p>
          <a:p>
            <a:r>
              <a:rPr lang="en-US" dirty="0"/>
              <a:t>Based on the structure.</a:t>
            </a:r>
          </a:p>
          <a:p>
            <a:endParaRPr lang="en-US" dirty="0"/>
          </a:p>
        </p:txBody>
      </p:sp>
      <p:pic>
        <p:nvPicPr>
          <p:cNvPr id="7" name="Picture 6" descr="Shape&#10;&#10;Description automatically generated with low confidence">
            <a:extLst>
              <a:ext uri="{FF2B5EF4-FFF2-40B4-BE49-F238E27FC236}">
                <a16:creationId xmlns:a16="http://schemas.microsoft.com/office/drawing/2014/main" id="{3630130B-7C37-66E0-251D-D868D8B4CD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6" t="24436" r="20502" b="30211"/>
          <a:stretch/>
        </p:blipFill>
        <p:spPr>
          <a:xfrm>
            <a:off x="10376807" y="681037"/>
            <a:ext cx="976993" cy="735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45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D2EC-8DB5-EC9A-F3A0-39FF6B9D7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Coq Induction Principles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EB68B-F4AB-BE0B-EA04-D51DD6CCA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Coq generates induction principles automatically.</a:t>
            </a:r>
          </a:p>
          <a:p>
            <a:endParaRPr lang="en-US" dirty="0"/>
          </a:p>
        </p:txBody>
      </p:sp>
      <p:pic>
        <p:nvPicPr>
          <p:cNvPr id="7" name="Picture 6" descr="A planet in space&#10;&#10;Description automatically generated with medium confidence">
            <a:extLst>
              <a:ext uri="{FF2B5EF4-FFF2-40B4-BE49-F238E27FC236}">
                <a16:creationId xmlns:a16="http://schemas.microsoft.com/office/drawing/2014/main" id="{1BDB7D59-901B-C2D4-2457-5A934E4D3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237" y="681037"/>
            <a:ext cx="1325563" cy="1325563"/>
          </a:xfrm>
          <a:prstGeom prst="rect">
            <a:avLst/>
          </a:prstGeom>
        </p:spPr>
      </p:pic>
      <p:pic>
        <p:nvPicPr>
          <p:cNvPr id="11" name="Picture 10" descr="Text&#10;&#10;Description automatically generated with medium confidence">
            <a:extLst>
              <a:ext uri="{FF2B5EF4-FFF2-40B4-BE49-F238E27FC236}">
                <a16:creationId xmlns:a16="http://schemas.microsoft.com/office/drawing/2014/main" id="{1CCF4BC7-F925-D3EB-B003-CC950A4375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914" y="2562818"/>
            <a:ext cx="3658111" cy="1438476"/>
          </a:xfrm>
          <a:prstGeom prst="rect">
            <a:avLst/>
          </a:prstGeom>
        </p:spPr>
      </p:pic>
      <p:pic>
        <p:nvPicPr>
          <p:cNvPr id="13" name="Picture 12" descr="A picture containing chart&#10;&#10;Description automatically generated">
            <a:extLst>
              <a:ext uri="{FF2B5EF4-FFF2-40B4-BE49-F238E27FC236}">
                <a16:creationId xmlns:a16="http://schemas.microsoft.com/office/drawing/2014/main" id="{30E11D09-3FBF-43E3-6CB1-479BA3FB5A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914" y="4224065"/>
            <a:ext cx="9288171" cy="1952898"/>
          </a:xfrm>
          <a:prstGeom prst="rect">
            <a:avLst/>
          </a:prstGeom>
        </p:spPr>
      </p:pic>
      <p:pic>
        <p:nvPicPr>
          <p:cNvPr id="15" name="Picture 14" descr="A picture containing text&#10;&#10;Description automatically generated">
            <a:extLst>
              <a:ext uri="{FF2B5EF4-FFF2-40B4-BE49-F238E27FC236}">
                <a16:creationId xmlns:a16="http://schemas.microsoft.com/office/drawing/2014/main" id="{409B3450-565E-693E-7FAB-8B15EAF478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441" y="2562818"/>
            <a:ext cx="7297168" cy="1467055"/>
          </a:xfrm>
          <a:prstGeom prst="rect">
            <a:avLst/>
          </a:prstGeom>
        </p:spPr>
      </p:pic>
      <p:pic>
        <p:nvPicPr>
          <p:cNvPr id="17" name="Picture 16" descr="Chart&#10;&#10;Description automatically generated">
            <a:extLst>
              <a:ext uri="{FF2B5EF4-FFF2-40B4-BE49-F238E27FC236}">
                <a16:creationId xmlns:a16="http://schemas.microsoft.com/office/drawing/2014/main" id="{EF2F6EFC-B9B1-F56B-9525-0DF2933FBE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29" y="4265103"/>
            <a:ext cx="11801139" cy="1567273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741CFC0C-555A-F9E2-0C59-93CDE54F0B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80" y="4237410"/>
            <a:ext cx="11725835" cy="1622658"/>
          </a:xfrm>
          <a:prstGeom prst="rect">
            <a:avLst/>
          </a:prstGeom>
        </p:spPr>
      </p:pic>
      <p:pic>
        <p:nvPicPr>
          <p:cNvPr id="21" name="Picture 20" descr="Text&#10;&#10;Description automatically generated with low confidence">
            <a:extLst>
              <a:ext uri="{FF2B5EF4-FFF2-40B4-BE49-F238E27FC236}">
                <a16:creationId xmlns:a16="http://schemas.microsoft.com/office/drawing/2014/main" id="{72CBA86E-9CDC-7CFC-A4D7-55650359E3E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441" y="2576163"/>
            <a:ext cx="8897592" cy="14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7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4B4A9-CDBF-71F7-C1A7-DCEF68CB2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Parametricity translation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69BFD1-89F8-7ED1-926C-8B94830E52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translation from types to relations.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begChr m:val="⟦"/>
                        <m:endChr m:val="⟧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d>
                      <m:dPr>
                        <m:begChr m:val="⟦"/>
                        <m:endChr m:val="⟧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 :</m:t>
                    </m:r>
                    <m:d>
                      <m:dPr>
                        <m:begChr m:val="⟦"/>
                        <m:endChr m:val="⟧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d>
                      <m:dPr>
                        <m:begChr m:val="⟦"/>
                        <m:endChr m:val="⟧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800">
                        <a:latin typeface="Cambria Math" panose="02040503050406030204" pitchFamily="18" charset="0"/>
                      </a:rPr>
                      <m:t> :</m:t>
                    </m:r>
                    <m:d>
                      <m:dPr>
                        <m:begChr m:val="⟦"/>
                        <m:endChr m:val="⟧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endParaRPr lang="en-US" sz="2800" dirty="0"/>
              </a:p>
              <a:p>
                <a:pPr lvl="2"/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sz="280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sz="280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d>
                      <m:dPr>
                        <m:begChr m:val="⟦"/>
                        <m:endChr m:val="⟧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sz="2800">
                        <a:latin typeface="Cambria Math" panose="02040503050406030204" pitchFamily="18" charset="0"/>
                      </a:rPr>
                      <m:t> :</m:t>
                    </m:r>
                    <m:d>
                      <m:dPr>
                        <m:begChr m:val="⟦"/>
                        <m:endChr m:val="⟧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2800" dirty="0"/>
              </a:p>
              <a:p>
                <a:pPr lvl="2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69BFD1-89F8-7ED1-926C-8B94830E52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5C33FAD7-FDE6-D713-FBB1-EC340BA75E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6" t="12555" r="39313" b="17272"/>
          <a:stretch/>
        </p:blipFill>
        <p:spPr>
          <a:xfrm>
            <a:off x="10645581" y="680243"/>
            <a:ext cx="167899" cy="589783"/>
          </a:xfrm>
          <a:prstGeom prst="rect">
            <a:avLst/>
          </a:prstGeom>
        </p:spPr>
      </p:pic>
      <p:pic>
        <p:nvPicPr>
          <p:cNvPr id="6" name="Picture 5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23F690C5-647C-469A-D91D-C05C4D0BDC2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6" t="12555" r="39313" b="17272"/>
          <a:stretch/>
        </p:blipFill>
        <p:spPr>
          <a:xfrm flipH="1">
            <a:off x="11185901" y="680242"/>
            <a:ext cx="167899" cy="5897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3C511F-42E0-3B9D-5BF7-E1753ED0F65E}"/>
              </a:ext>
            </a:extLst>
          </p:cNvPr>
          <p:cNvSpPr txBox="1"/>
          <p:nvPr/>
        </p:nvSpPr>
        <p:spPr>
          <a:xfrm>
            <a:off x="10813480" y="713523"/>
            <a:ext cx="3724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Fira Code" panose="020B0809050000020004" pitchFamily="49" charset="0"/>
                <a:ea typeface="Fira Code" panose="020B0809050000020004" pitchFamily="49" charset="0"/>
                <a:cs typeface="Fira Code" panose="020B0809050000020004" pitchFamily="49" charset="0"/>
              </a:rPr>
              <a:t>t</a:t>
            </a:r>
            <a:endParaRPr lang="en-US" dirty="0">
              <a:latin typeface="Fira Code" panose="020B0809050000020004" pitchFamily="49" charset="0"/>
              <a:ea typeface="Fira Code" panose="020B0809050000020004" pitchFamily="49" charset="0"/>
              <a:cs typeface="Fira Code" panose="020B080905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08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7ED51-1EF2-B476-AB46-CAF3F295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induction principles using parametricity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B9EB47-CBA8-0396-1DD4-404ECFC1FD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758612" y="1441904"/>
                <a:ext cx="6595188" cy="166868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𝑇𝑦𝑝𝑒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∀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𝑇𝑦𝑝𝑒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B9EB47-CBA8-0396-1DD4-404ECFC1FD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58612" y="1441904"/>
                <a:ext cx="6595188" cy="1668689"/>
              </a:xfrm>
              <a:blipFill>
                <a:blip r:embed="rId2"/>
                <a:stretch>
                  <a:fillRect b="-3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Shape&#10;&#10;Description automatically generated with low confidence">
            <a:extLst>
              <a:ext uri="{FF2B5EF4-FFF2-40B4-BE49-F238E27FC236}">
                <a16:creationId xmlns:a16="http://schemas.microsoft.com/office/drawing/2014/main" id="{E4CA15A3-A495-ACF5-BB8D-AEA763C149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6" t="24436" r="20502" b="30211"/>
          <a:stretch/>
        </p:blipFill>
        <p:spPr>
          <a:xfrm>
            <a:off x="10850072" y="862533"/>
            <a:ext cx="299236" cy="225199"/>
          </a:xfrm>
          <a:prstGeom prst="rect">
            <a:avLst/>
          </a:prstGeom>
        </p:spPr>
      </p:pic>
      <p:pic>
        <p:nvPicPr>
          <p:cNvPr id="5" name="Picture 4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33AF896E-3D55-9125-C436-675D8688668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6" t="12555" r="39313" b="17272"/>
          <a:stretch/>
        </p:blipFill>
        <p:spPr>
          <a:xfrm>
            <a:off x="10645581" y="680243"/>
            <a:ext cx="167899" cy="589783"/>
          </a:xfrm>
          <a:prstGeom prst="rect">
            <a:avLst/>
          </a:prstGeom>
        </p:spPr>
      </p:pic>
      <p:pic>
        <p:nvPicPr>
          <p:cNvPr id="6" name="Picture 5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8304C17C-E576-BAC8-28CC-C3D5F8FD175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6" t="12555" r="39313" b="17272"/>
          <a:stretch/>
        </p:blipFill>
        <p:spPr>
          <a:xfrm flipH="1">
            <a:off x="11185901" y="680242"/>
            <a:ext cx="167899" cy="589783"/>
          </a:xfrm>
          <a:prstGeom prst="rect">
            <a:avLst/>
          </a:prstGeom>
        </p:spPr>
      </p:pic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FDDB426F-A3C5-4EF9-480F-0623F444B4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3658111" cy="143847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C38D5E4D-F65B-70DF-635F-D8C09FAC3E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58612" y="3495368"/>
                <a:ext cx="6595188" cy="108737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: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C38D5E4D-F65B-70DF-635F-D8C09FAC3E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12" y="3495368"/>
                <a:ext cx="6595188" cy="10873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5FC5A274-4279-ED1C-4885-7C9304E0AF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58612" y="4967514"/>
                <a:ext cx="6595188" cy="10279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 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5FC5A274-4279-ED1C-4885-7C9304E0AF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612" y="4967514"/>
                <a:ext cx="6595188" cy="10279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163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0.00023 L -2.70833E-6 0.00023 C -0.0095 -0.00671 -0.01862 -0.01481 -0.02838 -0.01944 C -0.04258 -0.02616 -0.04557 -0.02778 -0.06133 -0.03264 C -0.06797 -0.03472 -0.07474 -0.03588 -0.08138 -0.03796 C -0.09531 -0.04305 -0.10911 -0.05 -0.12291 -0.05393 L -0.1582 -0.06504 C -0.16471 -0.0669 -0.17122 -0.06967 -0.1776 -0.07153 L -0.1944 -0.07685 C -0.20013 -0.07893 -0.2056 -0.08032 -0.21133 -0.08241 C -0.21588 -0.08379 -0.22044 -0.08634 -0.22513 -0.08796 C -0.25495 -0.09815 -0.19896 -0.07407 -0.26419 -0.1 C -0.26862 -0.10162 -0.2733 -0.1037 -0.27786 -0.10532 C -0.28606 -0.1081 -0.29466 -0.11018 -0.30286 -0.11342 C -0.30403 -0.11366 -0.32877 -0.12384 -0.33411 -0.12546 C -0.35351 -0.13055 -0.33567 -0.12616 -0.35416 -0.1294 C -0.36823 -0.13194 -0.36836 -0.13264 -0.38294 -0.13472 C -0.38724 -0.13542 -0.39153 -0.13565 -0.3957 -0.13611 L -0.40638 -0.13704 L -0.44883 -0.13472 C -0.45416 -0.13426 -0.4526 -0.13379 -0.4569 -0.13055 C -0.45768 -0.13032 -0.45898 -0.1294 -0.45898 -0.12917 " pathEditMode="relative" rAng="0" ptsTypes="AAAAAAAAAAAAAAAAAAAAAA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56" y="-6829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-2.5E-6 0.00023 C -0.04205 -0.03055 -0.02591 -0.02199 -0.0832 -0.0449 C -0.11914 -0.05902 -0.15508 -0.07453 -0.19153 -0.08611 L -0.29739 -0.12014 C -0.30846 -0.12361 -0.3194 -0.12754 -0.3306 -0.13078 C -0.33659 -0.1324 -0.34297 -0.13402 -0.34883 -0.13611 C -0.35742 -0.13912 -0.36575 -0.14259 -0.37422 -0.1456 L -0.38047 -0.14768 C -0.38255 -0.15069 -0.38255 -0.15115 -0.38502 -0.15301 C -0.38593 -0.15393 -0.38711 -0.15416 -0.38802 -0.15509 C -0.38932 -0.15602 -0.39023 -0.1574 -0.39127 -0.15833 C -0.39284 -0.15949 -0.3944 -0.16018 -0.39583 -0.16157 C -0.39726 -0.16296 -0.3983 -0.16504 -0.39961 -0.1669 C -0.40156 -0.16875 -0.40312 -0.17037 -0.40508 -0.17199 C -0.40625 -0.17315 -0.40768 -0.17407 -0.40885 -0.17523 C -0.41133 -0.17824 -0.41315 -0.18217 -0.41588 -0.18495 C -0.41732 -0.18657 -0.41888 -0.18842 -0.42044 -0.19004 C -0.42461 -0.19467 -0.42591 -0.19514 -0.42968 -0.19977 C -0.43073 -0.20115 -0.43164 -0.20277 -0.43268 -0.20416 C -0.43737 -0.20926 -0.44857 -0.21828 -0.45182 -0.22106 C -0.45455 -0.22315 -0.45755 -0.22523 -0.46028 -0.22731 C -0.4625 -0.22916 -0.46484 -0.23125 -0.46732 -0.23264 C -0.47083 -0.23472 -0.47435 -0.23657 -0.47812 -0.23912 C -0.47916 -0.23981 -0.48008 -0.24074 -0.48125 -0.2412 C -0.48294 -0.24213 -0.48724 -0.24305 -0.48724 -0.24282 L -0.50078 -0.24213 " pathEditMode="relative" rAng="0" ptsTypes="AAAAAAAAAAAAAAAAAAAAAAAAAAA">
                                      <p:cBhvr>
                                        <p:cTn id="61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39" y="-1215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047 L -2.5E-6 0.00023 C -0.00299 -0.01598 -0.00482 -0.03287 -0.00833 -0.04746 C -0.02148 -0.1007 -0.04114 -0.14676 -0.05989 -0.18496 C -0.08398 -0.23449 -0.1026 -0.25996 -0.13073 -0.29144 C -0.15377 -0.3176 -0.17396 -0.33449 -0.19843 -0.34838 C -0.20742 -0.35324 -0.23125 -0.36158 -0.24218 -0.36436 C -0.25273 -0.3669 -0.26315 -0.36713 -0.27357 -0.3713 C -0.28086 -0.37385 -0.28789 -0.37709 -0.29518 -0.3794 C -0.30286 -0.38149 -0.31067 -0.38264 -0.31836 -0.38588 C -0.33802 -0.39445 -0.31341 -0.38403 -0.32916 -0.39005 C -0.33333 -0.39144 -0.32995 -0.39121 -0.33476 -0.3926 C -0.33685 -0.39329 -0.3388 -0.39329 -0.34088 -0.39399 C -0.34739 -0.39607 -0.34153 -0.39514 -0.34791 -0.39514 " pathEditMode="relative" rAng="0" ptsTypes="AAAAAAAAAAAAAA">
                                      <p:cBhvr>
                                        <p:cTn id="63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96" y="-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9" grpId="0" uiExpand="1" build="allAtOnce"/>
      <p:bldP spid="10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7ED51-1EF2-B476-AB46-CAF3F295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induction principles using parametricity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B9EB47-CBA8-0396-1DD4-404ECFC1FD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8930" y="1694098"/>
                <a:ext cx="4107482" cy="63355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𝑇𝑦𝑝𝑒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5B9EB47-CBA8-0396-1DD4-404ECFC1FD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8930" y="1694098"/>
                <a:ext cx="4107482" cy="63355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Shape&#10;&#10;Description automatically generated with low confidence">
            <a:extLst>
              <a:ext uri="{FF2B5EF4-FFF2-40B4-BE49-F238E27FC236}">
                <a16:creationId xmlns:a16="http://schemas.microsoft.com/office/drawing/2014/main" id="{E4CA15A3-A495-ACF5-BB8D-AEA763C149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6" t="24436" r="20502" b="30211"/>
          <a:stretch/>
        </p:blipFill>
        <p:spPr>
          <a:xfrm>
            <a:off x="10850072" y="862533"/>
            <a:ext cx="299236" cy="225199"/>
          </a:xfrm>
          <a:prstGeom prst="rect">
            <a:avLst/>
          </a:prstGeom>
        </p:spPr>
      </p:pic>
      <p:pic>
        <p:nvPicPr>
          <p:cNvPr id="5" name="Picture 4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33AF896E-3D55-9125-C436-675D8688668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6" t="12555" r="39313" b="17272"/>
          <a:stretch/>
        </p:blipFill>
        <p:spPr>
          <a:xfrm>
            <a:off x="10645581" y="680243"/>
            <a:ext cx="167899" cy="589783"/>
          </a:xfrm>
          <a:prstGeom prst="rect">
            <a:avLst/>
          </a:prstGeom>
        </p:spPr>
      </p:pic>
      <p:pic>
        <p:nvPicPr>
          <p:cNvPr id="6" name="Picture 5" descr="A black letter on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8304C17C-E576-BAC8-28CC-C3D5F8FD175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46" t="12555" r="39313" b="17272"/>
          <a:stretch/>
        </p:blipFill>
        <p:spPr>
          <a:xfrm flipH="1">
            <a:off x="11185901" y="680242"/>
            <a:ext cx="167899" cy="58978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C38D5E4D-F65B-70DF-635F-D8C09FAC3E3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1373247" y="2150732"/>
                <a:ext cx="6595188" cy="484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: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C38D5E4D-F65B-70DF-635F-D8C09FAC3E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73247" y="2150732"/>
                <a:ext cx="6595188" cy="4844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5FC5A274-4279-ED1C-4885-7C9304E0AF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8306" y="2541944"/>
                <a:ext cx="6595188" cy="10279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𝑛𝑎𝑡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𝑥𝑟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 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𝑛𝑎𝑡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5FC5A274-4279-ED1C-4885-7C9304E0AF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306" y="2541944"/>
                <a:ext cx="6595188" cy="10279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 descr="Text&#10;&#10;Description automatically generated">
            <a:extLst>
              <a:ext uri="{FF2B5EF4-FFF2-40B4-BE49-F238E27FC236}">
                <a16:creationId xmlns:a16="http://schemas.microsoft.com/office/drawing/2014/main" id="{C343A15B-4B91-D1DB-CD0F-CD0CF447A4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212241"/>
            <a:ext cx="8090647" cy="3280634"/>
          </a:xfrm>
          <a:prstGeom prst="rect">
            <a:avLst/>
          </a:prstGeom>
        </p:spPr>
      </p:pic>
      <p:pic>
        <p:nvPicPr>
          <p:cNvPr id="23" name="Picture 22" descr="A picture containing chart&#10;&#10;Description automatically generated">
            <a:extLst>
              <a:ext uri="{FF2B5EF4-FFF2-40B4-BE49-F238E27FC236}">
                <a16:creationId xmlns:a16="http://schemas.microsoft.com/office/drawing/2014/main" id="{DFFD2236-C45A-5560-7C01-583A3115B3B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655" y="1754736"/>
            <a:ext cx="4402039" cy="92555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D362E18-D119-06D4-F1FC-C4C8DDE64872}"/>
              </a:ext>
            </a:extLst>
          </p:cNvPr>
          <p:cNvSpPr/>
          <p:nvPr/>
        </p:nvSpPr>
        <p:spPr>
          <a:xfrm>
            <a:off x="5298141" y="3212241"/>
            <a:ext cx="3706906" cy="5719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9C0DC1F-E6F3-7E27-1C5C-53A038F5A375}"/>
              </a:ext>
            </a:extLst>
          </p:cNvPr>
          <p:cNvSpPr/>
          <p:nvPr/>
        </p:nvSpPr>
        <p:spPr>
          <a:xfrm>
            <a:off x="968188" y="3621817"/>
            <a:ext cx="2877671" cy="412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013249B-282B-D2F1-2490-8D587E45686E}"/>
              </a:ext>
            </a:extLst>
          </p:cNvPr>
          <p:cNvSpPr/>
          <p:nvPr/>
        </p:nvSpPr>
        <p:spPr>
          <a:xfrm>
            <a:off x="968188" y="4008851"/>
            <a:ext cx="6303467" cy="412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2F2E2F-14C0-8603-BCFD-80813CEBD326}"/>
              </a:ext>
            </a:extLst>
          </p:cNvPr>
          <p:cNvSpPr/>
          <p:nvPr/>
        </p:nvSpPr>
        <p:spPr>
          <a:xfrm>
            <a:off x="2146407" y="5163902"/>
            <a:ext cx="776087" cy="412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6641994-753B-12AF-0153-6412B8893E8F}"/>
              </a:ext>
            </a:extLst>
          </p:cNvPr>
          <p:cNvSpPr/>
          <p:nvPr/>
        </p:nvSpPr>
        <p:spPr>
          <a:xfrm>
            <a:off x="2702219" y="5555672"/>
            <a:ext cx="3178628" cy="412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76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BA791-8FAF-770F-2966-648B4E157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Deriving induction principles using parametricity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B950C9F-4AF3-5C8D-63E2-00836DC29B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6011"/>
                <a:ext cx="7221071" cy="484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𝑙𝑖𝑠𝑡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𝑇𝑦𝑝𝑒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𝑙𝑖𝑠𝑡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𝑇𝑦𝑝𝑒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7B950C9F-4AF3-5C8D-63E2-00836DC29B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6011"/>
                <a:ext cx="7221071" cy="484415"/>
              </a:xfrm>
              <a:blipFill>
                <a:blip r:embed="rId2"/>
                <a:stretch>
                  <a:fillRect r="-253" b="-1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5A687DA1-5290-859B-8DF0-1D6BB5FE92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1305" y="2118978"/>
                <a:ext cx="8292352" cy="484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𝑛𝑖𝑙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∀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𝑙𝑖𝑠𝑡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⟦"/>
                          <m:endChr m:val="⟧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𝑛𝑖𝑙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5A687DA1-5290-859B-8DF0-1D6BB5FE92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305" y="2118978"/>
                <a:ext cx="8292352" cy="484415"/>
              </a:xfrm>
              <a:prstGeom prst="rect">
                <a:avLst/>
              </a:prstGeom>
              <a:blipFill>
                <a:blip r:embed="rId3"/>
                <a:stretch>
                  <a:fillRect b="-17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A5176FFE-51D6-5919-AC55-A060A637B8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573741" y="2532979"/>
                <a:ext cx="8767483" cy="19314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𝑐𝑜𝑛𝑠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∀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⟦"/>
                              <m:endChr m:val="⟧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𝑇𝑦𝑝𝑒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b="0" dirty="0"/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⟦"/>
                            <m:endChr m:val="⟧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d>
                          <m:dPr>
                            <m:begChr m:val="⟦"/>
                            <m:endChr m:val="⟧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b="0" dirty="0"/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𝑙𝑖𝑠𝑡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⟦"/>
                            <m:endChr m:val="⟧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d>
                          <m:dPr>
                            <m:begChr m:val="⟦"/>
                            <m:endChr m:val="⟧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𝑙𝑖𝑠𝑡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begChr m:val="⟦"/>
                            <m:endChr m:val="⟧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 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b="0" dirty="0"/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⟦"/>
                        <m:endChr m:val="⟧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𝑙𝑖𝑠𝑡</m:t>
                        </m:r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⟦"/>
                        <m:endChr m:val="⟧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𝑐𝑜𝑛𝑠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A5176FFE-51D6-5919-AC55-A060A637B8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73741" y="2532979"/>
                <a:ext cx="8767483" cy="19314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Chart&#10;&#10;Description automatically generated">
            <a:extLst>
              <a:ext uri="{FF2B5EF4-FFF2-40B4-BE49-F238E27FC236}">
                <a16:creationId xmlns:a16="http://schemas.microsoft.com/office/drawing/2014/main" id="{05F0ADA4-1645-47DA-5E2E-D2223521C7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7" y="4816976"/>
            <a:ext cx="11439525" cy="1519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7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392</Words>
  <Application>Microsoft Office PowerPoint</Application>
  <PresentationFormat>Widescreen</PresentationFormat>
  <Paragraphs>61</Paragraphs>
  <Slides>13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Fira Code</vt:lpstr>
      <vt:lpstr>Office Theme</vt:lpstr>
      <vt:lpstr>Deriving induction principles using parametricity</vt:lpstr>
      <vt:lpstr>Roadmap</vt:lpstr>
      <vt:lpstr>Logic</vt:lpstr>
      <vt:lpstr>Induction principles</vt:lpstr>
      <vt:lpstr>Coq Induction Principles Generator</vt:lpstr>
      <vt:lpstr>Parametricity translation</vt:lpstr>
      <vt:lpstr>Deriving induction principles using parametricity</vt:lpstr>
      <vt:lpstr>Deriving induction principles using parametricity</vt:lpstr>
      <vt:lpstr>Deriving induction principles using parametricity</vt:lpstr>
      <vt:lpstr>Deriving induction principles using parametricity</vt:lpstr>
      <vt:lpstr>Deriving induction principles using parametricity</vt:lpstr>
      <vt:lpstr>References</vt:lpstr>
      <vt:lpstr>Deriving induction principles using parametricity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Deriving induction principles using parametricity</dc:title>
  <dc:creator>tomm affi</dc:creator>
  <cp:lastModifiedBy>tomm affi</cp:lastModifiedBy>
  <cp:revision>16</cp:revision>
  <dcterms:created xsi:type="dcterms:W3CDTF">2022-11-29T16:46:40Z</dcterms:created>
  <dcterms:modified xsi:type="dcterms:W3CDTF">2022-12-01T02:17:44Z</dcterms:modified>
</cp:coreProperties>
</file>